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75" r:id="rId3"/>
    <p:sldId id="276" r:id="rId4"/>
    <p:sldId id="277" r:id="rId5"/>
    <p:sldId id="279" r:id="rId6"/>
    <p:sldId id="280" r:id="rId7"/>
    <p:sldId id="281" r:id="rId8"/>
    <p:sldId id="282" r:id="rId9"/>
    <p:sldId id="284" r:id="rId10"/>
    <p:sldId id="278" r:id="rId11"/>
    <p:sldId id="273" r:id="rId12"/>
    <p:sldId id="283" r:id="rId13"/>
    <p:sldId id="285" r:id="rId14"/>
    <p:sldId id="286" r:id="rId15"/>
    <p:sldId id="287" r:id="rId16"/>
    <p:sldId id="288" r:id="rId17"/>
    <p:sldId id="289" r:id="rId18"/>
    <p:sldId id="290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DB3E31-772D-43AC-800E-C307871A9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04147DF-18E5-457C-972C-953FEA306D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9404EB0-BCFD-481A-9F83-3B3543682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71D09B5-5CDD-4E48-8CB7-3E4C28A4A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6096B1-93DB-4B55-8557-049E3F90D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738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A4DC6D-00E2-4DF7-BD67-95D32CBD42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3BB59E8-062A-49C6-9DE4-DE5AF37DA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13187A-E60B-4774-94BE-0E54CCBFC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39FEB87-B263-49B2-86A7-0D567E5EA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D6797DB-5D86-45C5-8A86-26813321F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020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230692-BCD9-4A4E-A302-B3A5448A7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3C89583-D3C5-48CE-A213-AA6E56066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A5D0E2E-6762-4A1C-9DFC-D39F1A107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1BA67F-0CEF-474C-B5C0-21A412885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39A06B-075C-4ACF-93F8-A8B7B63A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35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BB3566-03AD-40AA-9000-8F7984DC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2A9667-46A5-49DB-BE0A-9DEB89DD1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69412B6-5EE5-408B-AE18-7FD29A6B5C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D27E593-A6F5-4B2B-B66D-5CEA12549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E8C1D76-1292-4D4C-8C20-74A0FF0D9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97F51AF-A6F4-4B5B-868A-80956C40F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05087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FB222E-B9E4-414C-8865-BBF4103F6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6762D58-28E6-42DF-8D9E-D925625BE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D0B558-9A37-43DB-8883-734C30B7E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344C999-9A3E-4DB8-9ACD-3530A075E7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04CF3A50-F040-49FA-A630-B86C31C4BD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4BAADFD-BC28-44EC-8E3B-F29FDFB1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7A29E34-9C26-4754-9F62-ED3F82B2D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4E2661F-4470-4816-8A64-5BF131BE9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525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F173D7-DB39-4B74-968C-5ABD5BB8C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41DDF99-9ABD-4D58-8224-E584CD83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1A06BA6-9C29-46D9-8470-00B8C942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D4E28AA-7C45-4572-B112-10F95AD09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12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9C73246-AEF5-4A1C-B973-42F47F346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D4F7C0D-9F2C-4A24-840A-D95413D13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674917-E77E-4E6D-B5C5-D24FEF69A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0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35B17A8-774F-443E-A42D-251A9D042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C9890E-8C6C-4365-8CF7-70753C9CB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95E4211-3271-4B54-A65A-21F831C7CB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A2E3BE-DE2A-4516-9D09-688251F1C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B61D42E-90B0-40EB-8FB8-E0D8432A3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00EAC92-05F0-4F55-9765-9200026E2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23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88CF9C-EF44-4E00-B85D-04D413639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59EE3537-DDC7-45CC-B382-A0E3F037DF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BC1DDB-FAAF-4DF0-AF17-7776366AC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E5A2FCE-BFB1-4338-B419-D7A26AC07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5FB2C8-CCCC-4C4D-8732-AF45EC960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AE4DFEA-80C2-4C89-B3DA-038D912C1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185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05FCF3-E900-4A9C-9FA5-5F54D70A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F62F864-745C-40DA-AC57-63ADF33071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B84DF1E-CF3C-4CCB-BB83-89B90F1E9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238888A-5F28-47A6-B872-0A3DBD46C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4CDEA54-E079-49F2-9735-737B5D816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98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2E0095DF-D42F-4A27-A56B-D82CE13101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8F8461-4D1A-438B-8B5D-071CE7971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7920BF-B9DD-435E-BB6C-D5F5C613C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E5F96DC-56B0-4563-9692-3424944EB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66498B-823F-43F0-AFB1-8F0F43B9F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6683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FD57452-C852-4C6F-9C46-9BE558DFB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AB7DF3B-BFA0-4D53-82BF-0035BFB5C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CA189B-02AF-4744-8B60-F063E6B3A9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AE9CA-20D1-4621-B355-47F8D23E6208}" type="datetimeFigureOut">
              <a:rPr lang="zh-CN" altLang="en-US" smtClean="0"/>
              <a:t>2020/3/4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222424-4E05-4468-902C-1869B7751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BEC1057-902A-4DEB-B4B8-14FB3036B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2CDA5A-7E01-416C-B81F-CABF4E68269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2376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4A6B2381-6A24-4BE7-9671-616B7EB99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430" y="181225"/>
            <a:ext cx="6617112" cy="948770"/>
          </a:xfrm>
        </p:spPr>
        <p:txBody>
          <a:bodyPr>
            <a:normAutofit/>
          </a:bodyPr>
          <a:lstStyle/>
          <a:p>
            <a:r>
              <a:rPr lang="zh-CN" altLang="en-US" dirty="0"/>
              <a:t>添加行李 </a:t>
            </a:r>
            <a:r>
              <a:rPr lang="en-US" altLang="zh-CN" dirty="0"/>
              <a:t>Add Bags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A1C2D965-E83C-46A0-B5C1-7A0C49FFD0C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3"/>
          <a:stretch/>
        </p:blipFill>
        <p:spPr>
          <a:xfrm>
            <a:off x="1866506" y="1129995"/>
            <a:ext cx="8679115" cy="5006854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0B60C104-9D66-4A1B-89D5-730B6969901F}"/>
              </a:ext>
            </a:extLst>
          </p:cNvPr>
          <p:cNvCxnSpPr>
            <a:cxnSpLocks/>
          </p:cNvCxnSpPr>
          <p:nvPr/>
        </p:nvCxnSpPr>
        <p:spPr>
          <a:xfrm flipV="1">
            <a:off x="4826524" y="3429000"/>
            <a:ext cx="744717" cy="117296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98283688-6F42-403B-A5BE-C5254FE966CB}"/>
              </a:ext>
            </a:extLst>
          </p:cNvPr>
          <p:cNvSpPr txBox="1"/>
          <p:nvPr/>
        </p:nvSpPr>
        <p:spPr>
          <a:xfrm>
            <a:off x="5224019" y="3059668"/>
            <a:ext cx="26625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系统默认单件行李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67278D78-E9A7-41F8-AE49-F3D2990CCD57}"/>
              </a:ext>
            </a:extLst>
          </p:cNvPr>
          <p:cNvCxnSpPr>
            <a:cxnSpLocks/>
          </p:cNvCxnSpPr>
          <p:nvPr/>
        </p:nvCxnSpPr>
        <p:spPr>
          <a:xfrm>
            <a:off x="4826524" y="5241441"/>
            <a:ext cx="1197204" cy="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552B75BE-0059-4608-A747-0BB14AD0F3C2}"/>
              </a:ext>
            </a:extLst>
          </p:cNvPr>
          <p:cNvSpPr txBox="1"/>
          <p:nvPr/>
        </p:nvSpPr>
        <p:spPr>
          <a:xfrm>
            <a:off x="6028291" y="4918275"/>
            <a:ext cx="35014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如为</a:t>
            </a:r>
            <a:r>
              <a:rPr lang="en-US" altLang="zh-CN" sz="2000" dirty="0"/>
              <a:t>STRL/GOLF</a:t>
            </a:r>
            <a:r>
              <a:rPr lang="zh-CN" altLang="en-US" sz="2000" dirty="0"/>
              <a:t>等特殊行李，需选</a:t>
            </a:r>
            <a:r>
              <a:rPr lang="en-US" altLang="zh-CN" sz="2000" dirty="0"/>
              <a:t>YES</a:t>
            </a:r>
            <a:r>
              <a:rPr lang="zh-CN" altLang="en-US" sz="2000" dirty="0"/>
              <a:t>，并填上内容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174272DF-86B8-4D2F-A2A1-967695024E7C}"/>
              </a:ext>
            </a:extLst>
          </p:cNvPr>
          <p:cNvCxnSpPr>
            <a:cxnSpLocks/>
          </p:cNvCxnSpPr>
          <p:nvPr/>
        </p:nvCxnSpPr>
        <p:spPr>
          <a:xfrm flipH="1" flipV="1">
            <a:off x="1646379" y="5728005"/>
            <a:ext cx="1742496" cy="7946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570FFFAF-C889-4833-87D5-6DDA0846EA37}"/>
              </a:ext>
            </a:extLst>
          </p:cNvPr>
          <p:cNvSpPr txBox="1"/>
          <p:nvPr/>
        </p:nvSpPr>
        <p:spPr>
          <a:xfrm>
            <a:off x="0" y="5167353"/>
            <a:ext cx="20518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行李号码录入</a:t>
            </a:r>
            <a:endParaRPr lang="en-US" altLang="zh-CN" sz="2000" dirty="0"/>
          </a:p>
          <a:p>
            <a:r>
              <a:rPr lang="zh-CN" altLang="en-US" sz="2000" dirty="0"/>
              <a:t>手工</a:t>
            </a:r>
            <a:r>
              <a:rPr lang="en-US" altLang="zh-CN" sz="2000" dirty="0"/>
              <a:t>3OZ</a:t>
            </a:r>
            <a:r>
              <a:rPr lang="zh-CN" altLang="en-US" sz="2000" dirty="0"/>
              <a:t>开头</a:t>
            </a:r>
            <a:endParaRPr lang="en-US" altLang="zh-CN" sz="2000" dirty="0"/>
          </a:p>
          <a:p>
            <a:r>
              <a:rPr lang="zh-CN" altLang="en-US" sz="2000" dirty="0"/>
              <a:t>机打</a:t>
            </a:r>
            <a:r>
              <a:rPr lang="en-US" altLang="zh-CN" sz="2000" dirty="0"/>
              <a:t>0OZ</a:t>
            </a:r>
            <a:r>
              <a:rPr lang="zh-CN" altLang="en-US" sz="2000" dirty="0"/>
              <a:t>开头</a:t>
            </a:r>
            <a:endParaRPr lang="en-US" altLang="zh-CN" sz="2000" dirty="0"/>
          </a:p>
          <a:p>
            <a:r>
              <a:rPr lang="zh-CN" altLang="en-US" sz="2000" dirty="0"/>
              <a:t> 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BDCEFFC3-FBCC-4DE1-8B6D-B5A35B084E33}"/>
              </a:ext>
            </a:extLst>
          </p:cNvPr>
          <p:cNvCxnSpPr>
            <a:cxnSpLocks/>
          </p:cNvCxnSpPr>
          <p:nvPr/>
        </p:nvCxnSpPr>
        <p:spPr>
          <a:xfrm>
            <a:off x="5571241" y="5959449"/>
            <a:ext cx="820132" cy="37482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EAE1C31E-C405-4706-9AB1-BFD10A07359E}"/>
              </a:ext>
            </a:extLst>
          </p:cNvPr>
          <p:cNvSpPr txBox="1"/>
          <p:nvPr/>
        </p:nvSpPr>
        <p:spPr>
          <a:xfrm>
            <a:off x="6377082" y="6136849"/>
            <a:ext cx="46650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如旅客有多个航段，并对行李目的地有特殊要求，可在此处选目的地</a:t>
            </a:r>
          </a:p>
        </p:txBody>
      </p:sp>
    </p:spTree>
    <p:extLst>
      <p:ext uri="{BB962C8B-B14F-4D97-AF65-F5344CB8AC3E}">
        <p14:creationId xmlns:p14="http://schemas.microsoft.com/office/powerpoint/2010/main" val="2692483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271D1F7C-3420-4FAA-AF28-F225DA13F4FA}"/>
              </a:ext>
            </a:extLst>
          </p:cNvPr>
          <p:cNvSpPr txBox="1">
            <a:spLocks/>
          </p:cNvSpPr>
          <p:nvPr/>
        </p:nvSpPr>
        <p:spPr>
          <a:xfrm>
            <a:off x="381940" y="365137"/>
            <a:ext cx="6485137" cy="8368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添加会员卡：</a:t>
            </a:r>
            <a:r>
              <a:rPr lang="en-US" altLang="zh-CN" dirty="0"/>
              <a:t>Add FQTV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8BD48D0-4E18-4225-B422-80806258ACD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5" r="1385" b="13127"/>
          <a:stretch/>
        </p:blipFill>
        <p:spPr>
          <a:xfrm>
            <a:off x="1159497" y="1202007"/>
            <a:ext cx="9873006" cy="5032048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7211F387-9E10-4361-A12F-AF36D40E17B0}"/>
              </a:ext>
            </a:extLst>
          </p:cNvPr>
          <p:cNvCxnSpPr>
            <a:cxnSpLocks/>
          </p:cNvCxnSpPr>
          <p:nvPr/>
        </p:nvCxnSpPr>
        <p:spPr>
          <a:xfrm flipV="1">
            <a:off x="3902697" y="3902697"/>
            <a:ext cx="320511" cy="117835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7EA25EE-A89C-45B6-95A0-8DDDD608602B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4779390" y="4147546"/>
            <a:ext cx="1154632" cy="105605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42069D0A-1CF9-43E1-A0AE-BC3BFB152C3F}"/>
              </a:ext>
            </a:extLst>
          </p:cNvPr>
          <p:cNvSpPr txBox="1"/>
          <p:nvPr/>
        </p:nvSpPr>
        <p:spPr>
          <a:xfrm>
            <a:off x="3690497" y="345504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航司两字代码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FB3EA24-BEEE-49F2-AD23-34CA1CC7E386}"/>
              </a:ext>
            </a:extLst>
          </p:cNvPr>
          <p:cNvSpPr txBox="1"/>
          <p:nvPr/>
        </p:nvSpPr>
        <p:spPr>
          <a:xfrm>
            <a:off x="5934022" y="391671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会员卡号</a:t>
            </a:r>
          </a:p>
        </p:txBody>
      </p:sp>
    </p:spTree>
    <p:extLst>
      <p:ext uri="{BB962C8B-B14F-4D97-AF65-F5344CB8AC3E}">
        <p14:creationId xmlns:p14="http://schemas.microsoft.com/office/powerpoint/2010/main" val="2222001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376E2917-1A66-4B44-80B2-6C9ACD1A9A35}"/>
              </a:ext>
            </a:extLst>
          </p:cNvPr>
          <p:cNvSpPr txBox="1">
            <a:spLocks/>
          </p:cNvSpPr>
          <p:nvPr/>
        </p:nvSpPr>
        <p:spPr>
          <a:xfrm>
            <a:off x="283308" y="152944"/>
            <a:ext cx="5419908" cy="10159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/>
              <a:t>添加服务：</a:t>
            </a:r>
            <a:r>
              <a:rPr lang="en-US" altLang="zh-CN" dirty="0"/>
              <a:t>Add Service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43EBD7B-577A-4B59-BC0E-0ED51B12942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1" r="3969" b="4467"/>
          <a:stretch/>
        </p:blipFill>
        <p:spPr>
          <a:xfrm>
            <a:off x="1552280" y="1168923"/>
            <a:ext cx="9087439" cy="5407338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092C473C-5513-4AA0-8FBF-7B4B4A3C01F3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2381460" y="4826525"/>
            <a:ext cx="851934" cy="19796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ECD4347-2202-4CBC-B950-A417BFCE9745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4385369" y="4389831"/>
            <a:ext cx="1191717" cy="20765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B32DB716-992C-4363-88AB-C96DF4E8541C}"/>
              </a:ext>
            </a:extLst>
          </p:cNvPr>
          <p:cNvCxnSpPr>
            <a:cxnSpLocks/>
            <a:endCxn id="18" idx="2"/>
          </p:cNvCxnSpPr>
          <p:nvPr/>
        </p:nvCxnSpPr>
        <p:spPr>
          <a:xfrm flipV="1">
            <a:off x="6666211" y="4385961"/>
            <a:ext cx="1325597" cy="20765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DF134CA-CBCB-4406-AE6A-6575AB3C58EC}"/>
              </a:ext>
            </a:extLst>
          </p:cNvPr>
          <p:cNvCxnSpPr>
            <a:cxnSpLocks/>
          </p:cNvCxnSpPr>
          <p:nvPr/>
        </p:nvCxnSpPr>
        <p:spPr>
          <a:xfrm flipV="1">
            <a:off x="4515439" y="5467657"/>
            <a:ext cx="1860680" cy="23868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8C4F587A-13B6-4FFE-AC2E-F81CEE1FC1F3}"/>
              </a:ext>
            </a:extLst>
          </p:cNvPr>
          <p:cNvSpPr txBox="1"/>
          <p:nvPr/>
        </p:nvSpPr>
        <p:spPr>
          <a:xfrm>
            <a:off x="4971792" y="398972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服务全称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FE2E60E5-FE66-4D80-B316-73FBC2367694}"/>
              </a:ext>
            </a:extLst>
          </p:cNvPr>
          <p:cNvSpPr txBox="1"/>
          <p:nvPr/>
        </p:nvSpPr>
        <p:spPr>
          <a:xfrm>
            <a:off x="1776166" y="502448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服务代码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E0CBC45-2301-4BAD-A2F9-5DEA275F3305}"/>
              </a:ext>
            </a:extLst>
          </p:cNvPr>
          <p:cNvSpPr txBox="1"/>
          <p:nvPr/>
        </p:nvSpPr>
        <p:spPr>
          <a:xfrm>
            <a:off x="7386514" y="398585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附加备注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A03304-9A9E-4BDB-B29A-D2C7394F6092}"/>
              </a:ext>
            </a:extLst>
          </p:cNvPr>
          <p:cNvSpPr txBox="1"/>
          <p:nvPr/>
        </p:nvSpPr>
        <p:spPr>
          <a:xfrm>
            <a:off x="5822121" y="5098325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选择航段</a:t>
            </a:r>
          </a:p>
        </p:txBody>
      </p:sp>
    </p:spTree>
    <p:extLst>
      <p:ext uri="{BB962C8B-B14F-4D97-AF65-F5344CB8AC3E}">
        <p14:creationId xmlns:p14="http://schemas.microsoft.com/office/powerpoint/2010/main" val="39065527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E6C243-AAA3-431B-AF91-4EE7D259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91" y="217230"/>
            <a:ext cx="6505280" cy="1030042"/>
          </a:xfrm>
        </p:spPr>
        <p:txBody>
          <a:bodyPr/>
          <a:lstStyle/>
          <a:p>
            <a:r>
              <a:rPr lang="zh-CN" altLang="en-US" dirty="0"/>
              <a:t>查看电子票：</a:t>
            </a:r>
            <a:r>
              <a:rPr lang="en-US" altLang="zh-CN" dirty="0"/>
              <a:t>Edit E-ticket</a:t>
            </a:r>
            <a:r>
              <a:rPr lang="zh-CN" altLang="en-US" dirty="0"/>
              <a:t> 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BC40E2E-4AAE-4C82-B7A8-223F0FA9B2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622" y="1247273"/>
            <a:ext cx="7778392" cy="4425056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71615E2-70AD-491C-B5A6-8C0564620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597" y="1247272"/>
            <a:ext cx="7866766" cy="4425056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84BFCEB-3ADE-49C0-95C6-5022D674DC6E}"/>
              </a:ext>
            </a:extLst>
          </p:cNvPr>
          <p:cNvCxnSpPr>
            <a:cxnSpLocks/>
          </p:cNvCxnSpPr>
          <p:nvPr/>
        </p:nvCxnSpPr>
        <p:spPr>
          <a:xfrm flipV="1">
            <a:off x="1923068" y="3883843"/>
            <a:ext cx="584462" cy="53732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95C6EF4-D658-401F-9A78-A98C032330EF}"/>
              </a:ext>
            </a:extLst>
          </p:cNvPr>
          <p:cNvSpPr txBox="1"/>
          <p:nvPr/>
        </p:nvSpPr>
        <p:spPr>
          <a:xfrm>
            <a:off x="1923068" y="351619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查看机票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28165DEB-4FC4-44F0-95F5-6B87182AA976}"/>
              </a:ext>
            </a:extLst>
          </p:cNvPr>
          <p:cNvCxnSpPr>
            <a:cxnSpLocks/>
          </p:cNvCxnSpPr>
          <p:nvPr/>
        </p:nvCxnSpPr>
        <p:spPr>
          <a:xfrm flipH="1">
            <a:off x="5722070" y="4883597"/>
            <a:ext cx="289090" cy="102752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EA87767E-6682-45F1-AF1B-31CA497677CB}"/>
              </a:ext>
            </a:extLst>
          </p:cNvPr>
          <p:cNvSpPr txBox="1"/>
          <p:nvPr/>
        </p:nvSpPr>
        <p:spPr>
          <a:xfrm>
            <a:off x="3553340" y="5911118"/>
            <a:ext cx="83904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航线</a:t>
            </a:r>
            <a:r>
              <a:rPr lang="en-US" altLang="zh-CN" sz="2400" dirty="0"/>
              <a:t>/</a:t>
            </a:r>
            <a:r>
              <a:rPr lang="zh-CN" altLang="en-US" sz="2400" dirty="0"/>
              <a:t>航班号</a:t>
            </a:r>
            <a:r>
              <a:rPr lang="en-US" altLang="zh-CN" sz="2400" dirty="0"/>
              <a:t>/</a:t>
            </a:r>
            <a:r>
              <a:rPr lang="zh-CN" altLang="en-US" sz="2400" dirty="0"/>
              <a:t>舱位</a:t>
            </a:r>
            <a:r>
              <a:rPr lang="en-US" altLang="zh-CN" sz="2400" dirty="0"/>
              <a:t>/</a:t>
            </a:r>
            <a:r>
              <a:rPr lang="zh-CN" altLang="en-US" sz="2400" dirty="0"/>
              <a:t>航班日期</a:t>
            </a:r>
            <a:r>
              <a:rPr lang="en-US" altLang="zh-CN" sz="2400" dirty="0"/>
              <a:t>/</a:t>
            </a:r>
            <a:r>
              <a:rPr lang="zh-CN" altLang="en-US" sz="2400" dirty="0"/>
              <a:t>订座</a:t>
            </a:r>
            <a:r>
              <a:rPr lang="en-US" altLang="zh-CN" sz="2400" dirty="0"/>
              <a:t>/</a:t>
            </a:r>
            <a:r>
              <a:rPr lang="zh-CN" altLang="en-US" sz="2400" dirty="0"/>
              <a:t>客票状态</a:t>
            </a:r>
            <a:r>
              <a:rPr lang="en-US" altLang="zh-CN" sz="2400" dirty="0"/>
              <a:t>/</a:t>
            </a:r>
            <a:r>
              <a:rPr lang="zh-CN" altLang="en-US" sz="2400" dirty="0"/>
              <a:t>生效日期</a:t>
            </a:r>
            <a:r>
              <a:rPr lang="en-US" altLang="zh-CN" sz="2400" dirty="0"/>
              <a:t>/</a:t>
            </a:r>
            <a:r>
              <a:rPr lang="zh-CN" altLang="en-US" sz="2400" dirty="0"/>
              <a:t>行李额</a:t>
            </a:r>
          </a:p>
        </p:txBody>
      </p:sp>
    </p:spTree>
    <p:extLst>
      <p:ext uri="{BB962C8B-B14F-4D97-AF65-F5344CB8AC3E}">
        <p14:creationId xmlns:p14="http://schemas.microsoft.com/office/powerpoint/2010/main" val="3438804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B58B3-C96C-45B0-8A4E-B3ADEDE740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20" y="214107"/>
            <a:ext cx="10515600" cy="1325563"/>
          </a:xfrm>
        </p:spPr>
        <p:txBody>
          <a:bodyPr/>
          <a:lstStyle/>
          <a:p>
            <a:r>
              <a:rPr lang="zh-CN" altLang="en-US" dirty="0"/>
              <a:t>添加联程：</a:t>
            </a:r>
            <a:r>
              <a:rPr lang="en-US" altLang="zh-CN" dirty="0"/>
              <a:t>Add Itinerary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25E1604-D9D3-4261-B989-320F48B147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3" r="15216" b="11250"/>
          <a:stretch/>
        </p:blipFill>
        <p:spPr>
          <a:xfrm>
            <a:off x="499620" y="1388471"/>
            <a:ext cx="6476215" cy="4081058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F2D1BE5-1A2D-4F56-9409-F402A742A7D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16" r="2404" b="12833"/>
          <a:stretch/>
        </p:blipFill>
        <p:spPr>
          <a:xfrm>
            <a:off x="4217426" y="1388470"/>
            <a:ext cx="7593572" cy="4081059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9A25B0C8-C025-4976-B855-6A7B6D35BD96}"/>
              </a:ext>
            </a:extLst>
          </p:cNvPr>
          <p:cNvCxnSpPr>
            <a:cxnSpLocks/>
          </p:cNvCxnSpPr>
          <p:nvPr/>
        </p:nvCxnSpPr>
        <p:spPr>
          <a:xfrm flipV="1">
            <a:off x="2300140" y="3893270"/>
            <a:ext cx="537328" cy="87669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DD7962D7-0310-4EB7-91A7-F587BA9030B7}"/>
              </a:ext>
            </a:extLst>
          </p:cNvPr>
          <p:cNvSpPr txBox="1"/>
          <p:nvPr/>
        </p:nvSpPr>
        <p:spPr>
          <a:xfrm>
            <a:off x="1584414" y="3428999"/>
            <a:ext cx="24288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增加</a:t>
            </a:r>
            <a:r>
              <a:rPr lang="en-US" altLang="zh-CN" sz="2000" dirty="0"/>
              <a:t>/</a:t>
            </a:r>
            <a:r>
              <a:rPr lang="zh-CN" altLang="en-US" sz="2000" dirty="0"/>
              <a:t>修改</a:t>
            </a:r>
            <a:r>
              <a:rPr lang="en-US" altLang="zh-CN" sz="2000" dirty="0"/>
              <a:t>/</a:t>
            </a:r>
            <a:r>
              <a:rPr lang="zh-CN" altLang="en-US" sz="2000" dirty="0"/>
              <a:t>取消行程</a:t>
            </a:r>
            <a:endParaRPr lang="en-US" altLang="zh-CN" sz="2000" dirty="0"/>
          </a:p>
          <a:p>
            <a:r>
              <a:rPr lang="zh-CN" altLang="en-US" sz="2000" dirty="0"/>
              <a:t>查找联程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DB2B1492-8BD8-46E0-B143-F5369D0FE62E}"/>
              </a:ext>
            </a:extLst>
          </p:cNvPr>
          <p:cNvCxnSpPr>
            <a:cxnSpLocks/>
          </p:cNvCxnSpPr>
          <p:nvPr/>
        </p:nvCxnSpPr>
        <p:spPr>
          <a:xfrm>
            <a:off x="6086573" y="4533918"/>
            <a:ext cx="0" cy="86764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BDAD9AC9-C945-4470-B419-DC939CC471C8}"/>
              </a:ext>
            </a:extLst>
          </p:cNvPr>
          <p:cNvCxnSpPr>
            <a:cxnSpLocks/>
            <a:endCxn id="17" idx="2"/>
          </p:cNvCxnSpPr>
          <p:nvPr/>
        </p:nvCxnSpPr>
        <p:spPr>
          <a:xfrm flipH="1" flipV="1">
            <a:off x="9915464" y="3552105"/>
            <a:ext cx="86375" cy="58478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27188756-5594-4612-A946-CAD15D0F8D67}"/>
              </a:ext>
            </a:extLst>
          </p:cNvPr>
          <p:cNvSpPr txBox="1"/>
          <p:nvPr/>
        </p:nvSpPr>
        <p:spPr>
          <a:xfrm>
            <a:off x="8060629" y="2844219"/>
            <a:ext cx="3709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是否有更多航班</a:t>
            </a:r>
            <a:endParaRPr lang="en-US" altLang="zh-CN" sz="2000" dirty="0"/>
          </a:p>
          <a:p>
            <a:r>
              <a:rPr lang="zh-CN" altLang="en-US" sz="2000" dirty="0"/>
              <a:t>适用于旅客在</a:t>
            </a:r>
            <a:r>
              <a:rPr lang="en-US" altLang="zh-CN" sz="2000" dirty="0"/>
              <a:t>24H</a:t>
            </a:r>
            <a:r>
              <a:rPr lang="zh-CN" altLang="en-US" sz="2000" dirty="0"/>
              <a:t>内有多个航班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094570D6-87A8-41DC-A45A-0B4846B09DA2}"/>
              </a:ext>
            </a:extLst>
          </p:cNvPr>
          <p:cNvSpPr txBox="1"/>
          <p:nvPr/>
        </p:nvSpPr>
        <p:spPr>
          <a:xfrm>
            <a:off x="4935434" y="5488679"/>
            <a:ext cx="608371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航司两字代码</a:t>
            </a:r>
            <a:r>
              <a:rPr lang="en-US" altLang="zh-CN" sz="2000" dirty="0"/>
              <a:t>/</a:t>
            </a:r>
            <a:r>
              <a:rPr lang="zh-CN" altLang="en-US" sz="2000" dirty="0"/>
              <a:t>航班号</a:t>
            </a:r>
            <a:r>
              <a:rPr lang="en-US" altLang="zh-CN" sz="2000" dirty="0"/>
              <a:t>/</a:t>
            </a:r>
            <a:r>
              <a:rPr lang="zh-CN" altLang="en-US" sz="2000" dirty="0"/>
              <a:t>舱位</a:t>
            </a:r>
            <a:r>
              <a:rPr lang="en-US" altLang="zh-CN" sz="2000" dirty="0"/>
              <a:t>/</a:t>
            </a:r>
            <a:r>
              <a:rPr lang="zh-CN" altLang="en-US" sz="2000" dirty="0"/>
              <a:t>日期</a:t>
            </a:r>
            <a:r>
              <a:rPr lang="en-US" altLang="zh-CN" sz="2000" dirty="0"/>
              <a:t>/</a:t>
            </a:r>
            <a:r>
              <a:rPr lang="zh-CN" altLang="en-US" sz="2000" dirty="0"/>
              <a:t>起飞地</a:t>
            </a:r>
            <a:r>
              <a:rPr lang="en-US" altLang="zh-CN" sz="2000" dirty="0"/>
              <a:t>/</a:t>
            </a:r>
            <a:r>
              <a:rPr lang="zh-CN" altLang="en-US" sz="2000" dirty="0"/>
              <a:t>目的地</a:t>
            </a:r>
            <a:endParaRPr lang="en-US" altLang="zh-CN" sz="2000" dirty="0"/>
          </a:p>
          <a:p>
            <a:r>
              <a:rPr lang="zh-CN" altLang="en-US" sz="2000" dirty="0"/>
              <a:t>舱位一般根据旅客行程单进行确认，如果没有子舱位</a:t>
            </a:r>
            <a:endParaRPr lang="en-US" altLang="zh-CN" sz="2000" dirty="0"/>
          </a:p>
          <a:p>
            <a:r>
              <a:rPr lang="zh-CN" altLang="en-US" sz="2000" dirty="0"/>
              <a:t>商务舱用</a:t>
            </a:r>
            <a:r>
              <a:rPr lang="en-US" altLang="zh-CN" sz="2000" dirty="0"/>
              <a:t>C</a:t>
            </a:r>
            <a:r>
              <a:rPr lang="zh-CN" altLang="en-US" sz="2000" dirty="0"/>
              <a:t>表示，经济舱用</a:t>
            </a:r>
            <a:r>
              <a:rPr lang="en-US" altLang="zh-CN" sz="2000" dirty="0"/>
              <a:t>Y</a:t>
            </a:r>
            <a:r>
              <a:rPr lang="zh-CN" altLang="en-US" sz="2000" dirty="0"/>
              <a:t>表示</a:t>
            </a:r>
          </a:p>
        </p:txBody>
      </p:sp>
    </p:spTree>
    <p:extLst>
      <p:ext uri="{BB962C8B-B14F-4D97-AF65-F5344CB8AC3E}">
        <p14:creationId xmlns:p14="http://schemas.microsoft.com/office/powerpoint/2010/main" val="1703628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ABB833-B0C4-4465-9100-60B69CA69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57" y="233150"/>
            <a:ext cx="6759804" cy="1114883"/>
          </a:xfrm>
        </p:spPr>
        <p:txBody>
          <a:bodyPr/>
          <a:lstStyle/>
          <a:p>
            <a:r>
              <a:rPr lang="zh-CN" altLang="en-US" dirty="0"/>
              <a:t>增加备注：</a:t>
            </a:r>
            <a:r>
              <a:rPr lang="en-US" altLang="zh-CN" dirty="0"/>
              <a:t>Add Comment</a:t>
            </a:r>
            <a:r>
              <a:rPr lang="zh-CN" altLang="en-US" dirty="0"/>
              <a:t>  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C8AF150-C714-49DE-8DFF-4EE641A643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5" r="5114" b="5687"/>
          <a:stretch/>
        </p:blipFill>
        <p:spPr>
          <a:xfrm>
            <a:off x="1694468" y="1348033"/>
            <a:ext cx="8803064" cy="5242541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FA1677C-AF12-440B-9E65-2CFE03B026B1}"/>
              </a:ext>
            </a:extLst>
          </p:cNvPr>
          <p:cNvSpPr txBox="1"/>
          <p:nvPr/>
        </p:nvSpPr>
        <p:spPr>
          <a:xfrm>
            <a:off x="4213781" y="2921168"/>
            <a:ext cx="51968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SSSS</a:t>
            </a:r>
            <a:r>
              <a:rPr lang="zh-CN" altLang="en-US" sz="2000" dirty="0"/>
              <a:t>用于前往美国的旅客被抽中安全检查</a:t>
            </a:r>
            <a:endParaRPr lang="en-US" altLang="zh-CN" sz="2000" dirty="0"/>
          </a:p>
          <a:p>
            <a:r>
              <a:rPr lang="en-US" altLang="zh-CN" sz="2000" dirty="0"/>
              <a:t>EXIT</a:t>
            </a:r>
            <a:r>
              <a:rPr lang="zh-CN" altLang="en-US" sz="2000" dirty="0"/>
              <a:t>用于柜台确认好旅客身体状况</a:t>
            </a:r>
            <a:endParaRPr lang="en-US" altLang="zh-CN" sz="2000" dirty="0"/>
          </a:p>
          <a:p>
            <a:r>
              <a:rPr lang="en-US" altLang="zh-CN" sz="2000" dirty="0"/>
              <a:t>BSCT</a:t>
            </a:r>
            <a:r>
              <a:rPr lang="zh-CN" altLang="en-US" sz="2000" dirty="0"/>
              <a:t>用于确认</a:t>
            </a:r>
            <a:r>
              <a:rPr lang="en-US" altLang="zh-CN" sz="2000" dirty="0"/>
              <a:t>INF</a:t>
            </a:r>
            <a:r>
              <a:rPr lang="zh-CN" altLang="en-US" sz="2000" dirty="0"/>
              <a:t>摇篮身长</a:t>
            </a:r>
            <a:r>
              <a:rPr lang="en-US" altLang="zh-CN" sz="2000" dirty="0"/>
              <a:t>/</a:t>
            </a:r>
            <a:r>
              <a:rPr lang="zh-CN" altLang="en-US" sz="2000" dirty="0"/>
              <a:t>体重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11F217DD-17BE-4DE6-A403-2CE7232F718D}"/>
              </a:ext>
            </a:extLst>
          </p:cNvPr>
          <p:cNvCxnSpPr>
            <a:cxnSpLocks/>
          </p:cNvCxnSpPr>
          <p:nvPr/>
        </p:nvCxnSpPr>
        <p:spPr>
          <a:xfrm flipH="1">
            <a:off x="3605359" y="3327662"/>
            <a:ext cx="608422" cy="115949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D17D6CED-F8DA-4596-B014-872E0E143BCF}"/>
              </a:ext>
            </a:extLst>
          </p:cNvPr>
          <p:cNvCxnSpPr>
            <a:cxnSpLocks/>
          </p:cNvCxnSpPr>
          <p:nvPr/>
        </p:nvCxnSpPr>
        <p:spPr>
          <a:xfrm flipH="1" flipV="1">
            <a:off x="6985261" y="4449605"/>
            <a:ext cx="1489436" cy="7342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A56CC22C-4BBC-45E2-BFE5-E8A69D4A97A7}"/>
              </a:ext>
            </a:extLst>
          </p:cNvPr>
          <p:cNvSpPr txBox="1"/>
          <p:nvPr/>
        </p:nvSpPr>
        <p:spPr>
          <a:xfrm>
            <a:off x="5806911" y="4528327"/>
            <a:ext cx="46985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记录旅客回程信息</a:t>
            </a:r>
            <a:r>
              <a:rPr lang="en-US" altLang="zh-CN" sz="2000" dirty="0"/>
              <a:t>/</a:t>
            </a:r>
            <a:r>
              <a:rPr lang="zh-CN" altLang="en-US" sz="2000" dirty="0"/>
              <a:t>随身现金携带数量等</a:t>
            </a:r>
            <a:endParaRPr lang="en-US" altLang="zh-CN" sz="2000" dirty="0"/>
          </a:p>
          <a:p>
            <a:r>
              <a:rPr lang="zh-CN" altLang="en-US" sz="2000" dirty="0"/>
              <a:t>更改座位</a:t>
            </a:r>
            <a:r>
              <a:rPr lang="en-US" altLang="zh-CN" sz="2000" dirty="0"/>
              <a:t>/</a:t>
            </a:r>
            <a:r>
              <a:rPr lang="zh-CN" altLang="en-US" sz="2000" dirty="0"/>
              <a:t>查验信息等提醒</a:t>
            </a: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8A8FDA2C-7EFD-4531-85FC-5887342FB60D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7114781" y="5201072"/>
            <a:ext cx="461660" cy="247554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97DDFD7C-F6C1-48FD-A0E9-1315C8AF4B4D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7176941" y="5612602"/>
            <a:ext cx="430490" cy="21065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911D0BD6-7458-4E15-ABDB-EB8CA05E3334}"/>
              </a:ext>
            </a:extLst>
          </p:cNvPr>
          <p:cNvSpPr txBox="1"/>
          <p:nvPr/>
        </p:nvSpPr>
        <p:spPr>
          <a:xfrm>
            <a:off x="7576441" y="5248571"/>
            <a:ext cx="269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需要记录备注的地方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DC70BB61-6741-4A06-9087-6FEC34FD04A5}"/>
              </a:ext>
            </a:extLst>
          </p:cNvPr>
          <p:cNvSpPr txBox="1"/>
          <p:nvPr/>
        </p:nvSpPr>
        <p:spPr>
          <a:xfrm>
            <a:off x="7607431" y="5623205"/>
            <a:ext cx="26911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需要注意备注的地方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92A54AAB-8251-424B-B22A-BC8BA0D20C82}"/>
              </a:ext>
            </a:extLst>
          </p:cNvPr>
          <p:cNvCxnSpPr>
            <a:cxnSpLocks/>
            <a:stCxn id="22" idx="1"/>
          </p:cNvCxnSpPr>
          <p:nvPr/>
        </p:nvCxnSpPr>
        <p:spPr>
          <a:xfrm flipH="1" flipV="1">
            <a:off x="6966407" y="6056281"/>
            <a:ext cx="660976" cy="12570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199EADB5-994C-44D3-B3F4-66DF70FE626B}"/>
              </a:ext>
            </a:extLst>
          </p:cNvPr>
          <p:cNvSpPr txBox="1"/>
          <p:nvPr/>
        </p:nvSpPr>
        <p:spPr>
          <a:xfrm>
            <a:off x="7627383" y="5981932"/>
            <a:ext cx="753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级别</a:t>
            </a:r>
          </a:p>
        </p:txBody>
      </p:sp>
    </p:spTree>
    <p:extLst>
      <p:ext uri="{BB962C8B-B14F-4D97-AF65-F5344CB8AC3E}">
        <p14:creationId xmlns:p14="http://schemas.microsoft.com/office/powerpoint/2010/main" val="17035778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A860BD4-E8A4-4E33-AB87-AEAAE42C9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152" y="260283"/>
            <a:ext cx="5006419" cy="1246859"/>
          </a:xfrm>
        </p:spPr>
        <p:txBody>
          <a:bodyPr/>
          <a:lstStyle/>
          <a:p>
            <a:r>
              <a:rPr lang="zh-CN" altLang="en-US" dirty="0"/>
              <a:t>护照信息</a:t>
            </a:r>
            <a:r>
              <a:rPr lang="en-US" altLang="zh-CN" dirty="0"/>
              <a:t>/</a:t>
            </a:r>
            <a:r>
              <a:rPr lang="zh-CN" altLang="en-US" dirty="0"/>
              <a:t>系统校验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196A29D-1E9E-4E53-9507-692BC19312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30" r="21607" b="5953"/>
          <a:stretch/>
        </p:blipFill>
        <p:spPr>
          <a:xfrm>
            <a:off x="6096000" y="299824"/>
            <a:ext cx="4600263" cy="6258352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16B9D297-04AC-4534-A64B-047C192F0BB2}"/>
              </a:ext>
            </a:extLst>
          </p:cNvPr>
          <p:cNvSpPr txBox="1"/>
          <p:nvPr/>
        </p:nvSpPr>
        <p:spPr>
          <a:xfrm>
            <a:off x="1621426" y="1507142"/>
            <a:ext cx="27638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增加</a:t>
            </a:r>
            <a:r>
              <a:rPr lang="en-US" altLang="zh-CN" sz="2400" dirty="0"/>
              <a:t>/</a:t>
            </a:r>
            <a:r>
              <a:rPr lang="zh-CN" altLang="en-US" sz="2400" dirty="0"/>
              <a:t>修改旅行文件</a:t>
            </a:r>
            <a:endParaRPr lang="en-US" altLang="zh-CN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F95542E-5875-4DB2-ADCE-5AAFAE989A8D}"/>
              </a:ext>
            </a:extLst>
          </p:cNvPr>
          <p:cNvSpPr txBox="1"/>
          <p:nvPr/>
        </p:nvSpPr>
        <p:spPr>
          <a:xfrm>
            <a:off x="952171" y="1964315"/>
            <a:ext cx="4549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增加次要的证件（</a:t>
            </a:r>
            <a:r>
              <a:rPr lang="en-US" altLang="zh-CN" sz="2400" dirty="0"/>
              <a:t>EG</a:t>
            </a:r>
            <a:r>
              <a:rPr lang="zh-CN" altLang="en-US" sz="2400" dirty="0"/>
              <a:t>：船员证）</a:t>
            </a:r>
            <a:endParaRPr lang="en-US" altLang="zh-CN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5C9AC20-1A5F-409F-A749-125081BC9D78}"/>
              </a:ext>
            </a:extLst>
          </p:cNvPr>
          <p:cNvSpPr txBox="1"/>
          <p:nvPr/>
        </p:nvSpPr>
        <p:spPr>
          <a:xfrm>
            <a:off x="1895538" y="2421488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删除旅行信息</a:t>
            </a:r>
            <a:endParaRPr lang="en-US" altLang="zh-CN" sz="24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DA854B5-D26A-4BE7-9632-D1347D3994E2}"/>
              </a:ext>
            </a:extLst>
          </p:cNvPr>
          <p:cNvSpPr txBox="1"/>
          <p:nvPr/>
        </p:nvSpPr>
        <p:spPr>
          <a:xfrm>
            <a:off x="1411432" y="3183693"/>
            <a:ext cx="33746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检查韩国</a:t>
            </a:r>
            <a:r>
              <a:rPr lang="en-US" altLang="zh-CN" sz="2400" dirty="0"/>
              <a:t>IAPP/</a:t>
            </a:r>
            <a:r>
              <a:rPr lang="zh-CN" altLang="en-US" sz="2400" dirty="0"/>
              <a:t>（覆盖）</a:t>
            </a:r>
            <a:endParaRPr lang="en-US" altLang="zh-CN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A93A735-5CA0-4DB8-9B3E-9240755250E0}"/>
              </a:ext>
            </a:extLst>
          </p:cNvPr>
          <p:cNvSpPr txBox="1"/>
          <p:nvPr/>
        </p:nvSpPr>
        <p:spPr>
          <a:xfrm>
            <a:off x="1640660" y="3673016"/>
            <a:ext cx="27109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SSSS</a:t>
            </a:r>
            <a:r>
              <a:rPr lang="zh-CN" altLang="en-US" sz="2400" dirty="0"/>
              <a:t>覆盖美国</a:t>
            </a:r>
            <a:r>
              <a:rPr lang="en-US" altLang="zh-CN" sz="2400" dirty="0"/>
              <a:t>AQQ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01DCC0-478E-4DDF-AEDD-C9F75CBE14E6}"/>
              </a:ext>
            </a:extLst>
          </p:cNvPr>
          <p:cNvSpPr txBox="1"/>
          <p:nvPr/>
        </p:nvSpPr>
        <p:spPr>
          <a:xfrm>
            <a:off x="2302701" y="5339645"/>
            <a:ext cx="992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查</a:t>
            </a:r>
            <a:r>
              <a:rPr lang="en-US" altLang="zh-CN" sz="2400" dirty="0"/>
              <a:t>TIM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CC22FD3F-1B94-4012-B958-CEC4A8AC2F04}"/>
              </a:ext>
            </a:extLst>
          </p:cNvPr>
          <p:cNvCxnSpPr>
            <a:cxnSpLocks/>
            <a:endCxn id="6" idx="3"/>
          </p:cNvCxnSpPr>
          <p:nvPr/>
        </p:nvCxnSpPr>
        <p:spPr>
          <a:xfrm flipH="1" flipV="1">
            <a:off x="4385324" y="1737975"/>
            <a:ext cx="3421354" cy="25849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A04D5F34-2221-4B84-8FE5-02816E68203E}"/>
              </a:ext>
            </a:extLst>
          </p:cNvPr>
          <p:cNvCxnSpPr>
            <a:cxnSpLocks/>
            <a:endCxn id="7" idx="3"/>
          </p:cNvCxnSpPr>
          <p:nvPr/>
        </p:nvCxnSpPr>
        <p:spPr>
          <a:xfrm flipH="1" flipV="1">
            <a:off x="5501814" y="2195148"/>
            <a:ext cx="2304864" cy="22634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2AB26622-68BC-4F81-B21B-2F5AFFAB804E}"/>
              </a:ext>
            </a:extLst>
          </p:cNvPr>
          <p:cNvCxnSpPr>
            <a:cxnSpLocks/>
            <a:endCxn id="8" idx="3"/>
          </p:cNvCxnSpPr>
          <p:nvPr/>
        </p:nvCxnSpPr>
        <p:spPr>
          <a:xfrm flipH="1" flipV="1">
            <a:off x="3926863" y="2652321"/>
            <a:ext cx="3953945" cy="10168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40DDFB91-3270-4008-BBEF-212CA32654DE}"/>
              </a:ext>
            </a:extLst>
          </p:cNvPr>
          <p:cNvCxnSpPr>
            <a:cxnSpLocks/>
            <a:endCxn id="9" idx="3"/>
          </p:cNvCxnSpPr>
          <p:nvPr/>
        </p:nvCxnSpPr>
        <p:spPr>
          <a:xfrm flipH="1" flipV="1">
            <a:off x="4786074" y="3414526"/>
            <a:ext cx="3094734" cy="51027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7EA44C66-4FCA-429E-8894-916611AFA948}"/>
              </a:ext>
            </a:extLst>
          </p:cNvPr>
          <p:cNvCxnSpPr>
            <a:cxnSpLocks/>
            <a:endCxn id="10" idx="3"/>
          </p:cNvCxnSpPr>
          <p:nvPr/>
        </p:nvCxnSpPr>
        <p:spPr>
          <a:xfrm flipH="1" flipV="1">
            <a:off x="4351659" y="3903849"/>
            <a:ext cx="3529149" cy="499222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A523B0EC-4F34-4A5D-9551-B0631B6CC5C6}"/>
              </a:ext>
            </a:extLst>
          </p:cNvPr>
          <p:cNvCxnSpPr>
            <a:cxnSpLocks/>
            <a:endCxn id="11" idx="3"/>
          </p:cNvCxnSpPr>
          <p:nvPr/>
        </p:nvCxnSpPr>
        <p:spPr>
          <a:xfrm flipH="1" flipV="1">
            <a:off x="3295280" y="5570478"/>
            <a:ext cx="4585528" cy="3755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601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D55FDDC-024F-41FA-B73E-9010651CD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4" y="204870"/>
            <a:ext cx="6967194" cy="1124310"/>
          </a:xfrm>
        </p:spPr>
        <p:txBody>
          <a:bodyPr/>
          <a:lstStyle/>
          <a:p>
            <a:r>
              <a:rPr lang="zh-CN" altLang="en-US" dirty="0"/>
              <a:t>手工升舱：</a:t>
            </a:r>
            <a:r>
              <a:rPr lang="en-US" altLang="zh-CN" dirty="0"/>
              <a:t>Manual Regrade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59D07089-176F-4912-A89E-60D3614601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" r="3450" b="11970"/>
          <a:stretch/>
        </p:blipFill>
        <p:spPr>
          <a:xfrm>
            <a:off x="1201171" y="1067407"/>
            <a:ext cx="9789658" cy="5146052"/>
          </a:xfr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4B8F69B-EB79-445E-BA3A-FD2C83939613}"/>
              </a:ext>
            </a:extLst>
          </p:cNvPr>
          <p:cNvSpPr txBox="1"/>
          <p:nvPr/>
        </p:nvSpPr>
        <p:spPr>
          <a:xfrm>
            <a:off x="2932522" y="3058700"/>
            <a:ext cx="78611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旅客如果持有足够的</a:t>
            </a:r>
            <a:r>
              <a:rPr lang="en-US" altLang="zh-CN" sz="2000" dirty="0"/>
              <a:t>OZ</a:t>
            </a:r>
            <a:r>
              <a:rPr lang="zh-CN" altLang="en-US" sz="2000" dirty="0"/>
              <a:t>会员卡里程数，并且经济舱子舱位是</a:t>
            </a:r>
            <a:r>
              <a:rPr lang="en-US" altLang="zh-CN" sz="2000" dirty="0"/>
              <a:t>Y/B/M</a:t>
            </a:r>
          </a:p>
          <a:p>
            <a:r>
              <a:rPr lang="zh-CN" altLang="en-US" sz="2000" dirty="0"/>
              <a:t>可进行现场升舱，主要格式如下</a:t>
            </a:r>
            <a:endParaRPr lang="en-US" altLang="zh-CN" sz="2000" dirty="0"/>
          </a:p>
          <a:p>
            <a:r>
              <a:rPr lang="en-US" altLang="zh-CN" sz="2000" dirty="0"/>
              <a:t>PS</a:t>
            </a:r>
            <a:r>
              <a:rPr lang="zh-CN" altLang="en-US" sz="2000" dirty="0"/>
              <a:t>：广州站不接受星空联盟外航会员卡，以及现金升舱</a:t>
            </a:r>
          </a:p>
        </p:txBody>
      </p:sp>
    </p:spTree>
    <p:extLst>
      <p:ext uri="{BB962C8B-B14F-4D97-AF65-F5344CB8AC3E}">
        <p14:creationId xmlns:p14="http://schemas.microsoft.com/office/powerpoint/2010/main" val="3368771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8BC7F7-34DB-4A65-8E67-AA3E0A9B2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83" y="72894"/>
            <a:ext cx="10515600" cy="1325563"/>
          </a:xfrm>
        </p:spPr>
        <p:txBody>
          <a:bodyPr/>
          <a:lstStyle/>
          <a:p>
            <a:r>
              <a:rPr lang="zh-CN" altLang="en-US" dirty="0"/>
              <a:t>取消行程：</a:t>
            </a:r>
            <a:r>
              <a:rPr lang="en-US" altLang="zh-CN" dirty="0"/>
              <a:t>Cancel Acceptance 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FFA16FB-147C-4327-922F-5BB6F72C0F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59"/>
          <a:stretch/>
        </p:blipFill>
        <p:spPr>
          <a:xfrm>
            <a:off x="1785815" y="1080048"/>
            <a:ext cx="8620369" cy="4697904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390B816-AB01-48A3-8653-3C163101FF7D}"/>
              </a:ext>
            </a:extLst>
          </p:cNvPr>
          <p:cNvSpPr txBox="1"/>
          <p:nvPr/>
        </p:nvSpPr>
        <p:spPr>
          <a:xfrm>
            <a:off x="2705604" y="6032260"/>
            <a:ext cx="62376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Not Traveling-NOSHOW</a:t>
            </a:r>
            <a:r>
              <a:rPr lang="zh-CN" altLang="en-US" sz="2400" dirty="0"/>
              <a:t>适用于取消网值旅客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5463A73F-B786-4D17-91FD-BD17A0ACF40A}"/>
              </a:ext>
            </a:extLst>
          </p:cNvPr>
          <p:cNvCxnSpPr/>
          <p:nvPr/>
        </p:nvCxnSpPr>
        <p:spPr>
          <a:xfrm flipH="1">
            <a:off x="2884602" y="4091233"/>
            <a:ext cx="461913" cy="20739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580C4CDE-DCA9-4C83-AAC0-1079A7B6F1E0}"/>
              </a:ext>
            </a:extLst>
          </p:cNvPr>
          <p:cNvCxnSpPr>
            <a:cxnSpLocks/>
          </p:cNvCxnSpPr>
          <p:nvPr/>
        </p:nvCxnSpPr>
        <p:spPr>
          <a:xfrm flipH="1">
            <a:off x="3503258" y="4298623"/>
            <a:ext cx="653963" cy="654418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E4142B41-A052-4BC2-BB12-335C33333536}"/>
              </a:ext>
            </a:extLst>
          </p:cNvPr>
          <p:cNvSpPr txBox="1"/>
          <p:nvPr/>
        </p:nvSpPr>
        <p:spPr>
          <a:xfrm>
            <a:off x="2036190" y="4298623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修改状态为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98A2EA9-9468-4C19-B659-A92D0B117735}"/>
              </a:ext>
            </a:extLst>
          </p:cNvPr>
          <p:cNvSpPr txBox="1"/>
          <p:nvPr/>
        </p:nvSpPr>
        <p:spPr>
          <a:xfrm>
            <a:off x="2719077" y="495304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修改理由</a:t>
            </a:r>
          </a:p>
        </p:txBody>
      </p:sp>
    </p:spTree>
    <p:extLst>
      <p:ext uri="{BB962C8B-B14F-4D97-AF65-F5344CB8AC3E}">
        <p14:creationId xmlns:p14="http://schemas.microsoft.com/office/powerpoint/2010/main" val="3603446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1C87C0-9C05-4560-AF7D-D406822C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883" y="242578"/>
            <a:ext cx="10210015" cy="997048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重打行李条</a:t>
            </a:r>
            <a:r>
              <a:rPr lang="en-US" altLang="zh-CN" dirty="0"/>
              <a:t>/</a:t>
            </a:r>
            <a:r>
              <a:rPr lang="zh-CN" altLang="en-US" dirty="0"/>
              <a:t>登机牌</a:t>
            </a:r>
            <a:r>
              <a:rPr lang="en-US" altLang="zh-CN" dirty="0"/>
              <a:t>/</a:t>
            </a:r>
            <a:r>
              <a:rPr lang="zh-CN" altLang="en-US" dirty="0"/>
              <a:t>电子客票收据：</a:t>
            </a:r>
            <a:r>
              <a:rPr lang="en-US" altLang="zh-CN" dirty="0"/>
              <a:t>Printing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08037F0-6884-49D2-BAB7-130A75823F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401" y="1317125"/>
            <a:ext cx="9419197" cy="5298298"/>
          </a:xfr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33D692E-5622-459E-B5C5-CAF9453E047B}"/>
              </a:ext>
            </a:extLst>
          </p:cNvPr>
          <p:cNvCxnSpPr>
            <a:cxnSpLocks/>
          </p:cNvCxnSpPr>
          <p:nvPr/>
        </p:nvCxnSpPr>
        <p:spPr>
          <a:xfrm flipV="1">
            <a:off x="5005633" y="4843050"/>
            <a:ext cx="716437" cy="18143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1C3A25D9-6D1A-491B-9681-CD938F452586}"/>
              </a:ext>
            </a:extLst>
          </p:cNvPr>
          <p:cNvCxnSpPr/>
          <p:nvPr/>
        </p:nvCxnSpPr>
        <p:spPr>
          <a:xfrm flipV="1">
            <a:off x="5005633" y="5223189"/>
            <a:ext cx="791851" cy="160255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8018955-17B3-4E26-AC7B-8E2F695C87DD}"/>
              </a:ext>
            </a:extLst>
          </p:cNvPr>
          <p:cNvSpPr txBox="1"/>
          <p:nvPr/>
        </p:nvSpPr>
        <p:spPr>
          <a:xfrm>
            <a:off x="5729417" y="4460014"/>
            <a:ext cx="45178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重打必须选择第二项 </a:t>
            </a:r>
            <a:r>
              <a:rPr lang="en-US" altLang="zh-CN" sz="2000" dirty="0"/>
              <a:t>With Options</a:t>
            </a:r>
          </a:p>
          <a:p>
            <a:r>
              <a:rPr lang="zh-CN" altLang="en-US" sz="2000" dirty="0"/>
              <a:t>回车后会进入到第二个页面进行确认</a:t>
            </a:r>
            <a:endParaRPr lang="en-US" altLang="zh-CN" sz="2000" dirty="0"/>
          </a:p>
          <a:p>
            <a:r>
              <a:rPr lang="zh-CN" altLang="en-US" sz="2000" dirty="0"/>
              <a:t>选择第一个会强制重打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790A12A-2AE1-4381-80E1-9C2FC90E93D0}"/>
              </a:ext>
            </a:extLst>
          </p:cNvPr>
          <p:cNvSpPr txBox="1"/>
          <p:nvPr/>
        </p:nvSpPr>
        <p:spPr>
          <a:xfrm>
            <a:off x="5729416" y="5534561"/>
            <a:ext cx="51442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ETkt</a:t>
            </a:r>
            <a:r>
              <a:rPr lang="zh-CN" altLang="en-US" sz="2000" dirty="0"/>
              <a:t>适用于旅客在柜台对机票有异议时</a:t>
            </a:r>
            <a:endParaRPr lang="en-US" altLang="zh-CN" sz="2000" dirty="0"/>
          </a:p>
          <a:p>
            <a:r>
              <a:rPr lang="zh-CN" altLang="en-US" sz="2000" dirty="0"/>
              <a:t>该收据会显示旅客信息</a:t>
            </a:r>
            <a:r>
              <a:rPr lang="en-US" altLang="zh-CN" sz="2000" dirty="0"/>
              <a:t>/</a:t>
            </a:r>
            <a:r>
              <a:rPr lang="zh-CN" altLang="en-US" sz="2000" dirty="0"/>
              <a:t>机票信息</a:t>
            </a:r>
            <a:r>
              <a:rPr lang="en-US" altLang="zh-CN" sz="2000" dirty="0"/>
              <a:t>/</a:t>
            </a:r>
            <a:r>
              <a:rPr lang="zh-CN" altLang="en-US" sz="2000" dirty="0"/>
              <a:t>行李额</a:t>
            </a:r>
            <a:endParaRPr lang="en-US" altLang="zh-CN" sz="2000" dirty="0"/>
          </a:p>
          <a:p>
            <a:r>
              <a:rPr lang="zh-CN" altLang="en-US" sz="2000" dirty="0"/>
              <a:t>作用类似于电子行程单</a:t>
            </a:r>
            <a:endParaRPr lang="en-US" altLang="zh-CN" sz="2000" dirty="0"/>
          </a:p>
          <a:p>
            <a:endParaRPr lang="zh-CN" altLang="en-US" sz="2000" dirty="0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635299FA-CEE2-4176-899F-E62BCF9B9959}"/>
              </a:ext>
            </a:extLst>
          </p:cNvPr>
          <p:cNvCxnSpPr>
            <a:cxnSpLocks/>
          </p:cNvCxnSpPr>
          <p:nvPr/>
        </p:nvCxnSpPr>
        <p:spPr>
          <a:xfrm flipV="1">
            <a:off x="4572000" y="6023728"/>
            <a:ext cx="1225484" cy="209717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656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D13342-0107-45A2-91D8-FCB813B025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177" y="276830"/>
            <a:ext cx="4120299" cy="907494"/>
          </a:xfrm>
        </p:spPr>
        <p:txBody>
          <a:bodyPr/>
          <a:lstStyle/>
          <a:p>
            <a:r>
              <a:rPr lang="zh-CN" altLang="en-US" dirty="0"/>
              <a:t>登机 </a:t>
            </a:r>
            <a:r>
              <a:rPr lang="en-US" altLang="zh-CN" dirty="0"/>
              <a:t>Boarding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73D0481D-36F5-47B1-92D7-08B1F5AEBE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7" b="8405"/>
          <a:stretch/>
        </p:blipFill>
        <p:spPr>
          <a:xfrm>
            <a:off x="1749195" y="1184324"/>
            <a:ext cx="8693609" cy="4703591"/>
          </a:xfr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E14F60B8-D5AD-47A4-8F3F-8B4650FE0885}"/>
              </a:ext>
            </a:extLst>
          </p:cNvPr>
          <p:cNvCxnSpPr/>
          <p:nvPr/>
        </p:nvCxnSpPr>
        <p:spPr>
          <a:xfrm flipV="1">
            <a:off x="4807670" y="2441542"/>
            <a:ext cx="801278" cy="207390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2EA6DD73-20CB-4C0E-8252-94D351B0ACFC}"/>
              </a:ext>
            </a:extLst>
          </p:cNvPr>
          <p:cNvCxnSpPr/>
          <p:nvPr/>
        </p:nvCxnSpPr>
        <p:spPr>
          <a:xfrm>
            <a:off x="5806911" y="3429000"/>
            <a:ext cx="754145" cy="107119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DBFBB66F-AE3E-45D7-AF2C-72AD3A498F53}"/>
              </a:ext>
            </a:extLst>
          </p:cNvPr>
          <p:cNvCxnSpPr/>
          <p:nvPr/>
        </p:nvCxnSpPr>
        <p:spPr>
          <a:xfrm>
            <a:off x="4317476" y="4892511"/>
            <a:ext cx="678730" cy="169683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12DDAC07-3E82-4E61-9FA5-8A3F0E688819}"/>
              </a:ext>
            </a:extLst>
          </p:cNvPr>
          <p:cNvCxnSpPr>
            <a:cxnSpLocks/>
          </p:cNvCxnSpPr>
          <p:nvPr/>
        </p:nvCxnSpPr>
        <p:spPr>
          <a:xfrm flipV="1">
            <a:off x="7581920" y="2648932"/>
            <a:ext cx="829559" cy="21681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E03BADB-D7D8-4E1C-82CA-F52A8A603A24}"/>
              </a:ext>
            </a:extLst>
          </p:cNvPr>
          <p:cNvSpPr txBox="1"/>
          <p:nvPr/>
        </p:nvSpPr>
        <p:spPr>
          <a:xfrm>
            <a:off x="5608948" y="225687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已登机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4E7CF00-7C70-4BF7-B331-712083B0512B}"/>
              </a:ext>
            </a:extLst>
          </p:cNvPr>
          <p:cNvSpPr txBox="1"/>
          <p:nvPr/>
        </p:nvSpPr>
        <p:spPr>
          <a:xfrm>
            <a:off x="8353126" y="244154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无法登机旅客列表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96CF42E-C0F4-4AE3-AB90-F034443B0BB7}"/>
              </a:ext>
            </a:extLst>
          </p:cNvPr>
          <p:cNvSpPr txBox="1"/>
          <p:nvPr/>
        </p:nvSpPr>
        <p:spPr>
          <a:xfrm>
            <a:off x="6574202" y="3351453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未登机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059A59F-ED2D-4E16-AE3B-6FB336E6EE8E}"/>
              </a:ext>
            </a:extLst>
          </p:cNvPr>
          <p:cNvSpPr txBox="1"/>
          <p:nvPr/>
        </p:nvSpPr>
        <p:spPr>
          <a:xfrm>
            <a:off x="4956981" y="4877528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未登机旅客列表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63B6F790-254E-4316-A992-6AE2FD61EAE7}"/>
              </a:ext>
            </a:extLst>
          </p:cNvPr>
          <p:cNvCxnSpPr>
            <a:cxnSpLocks/>
          </p:cNvCxnSpPr>
          <p:nvPr/>
        </p:nvCxnSpPr>
        <p:spPr>
          <a:xfrm>
            <a:off x="7346250" y="3030942"/>
            <a:ext cx="1006876" cy="320511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07606CDD-FB3A-4C29-9D42-18FB0FB933DE}"/>
              </a:ext>
            </a:extLst>
          </p:cNvPr>
          <p:cNvSpPr txBox="1"/>
          <p:nvPr/>
        </p:nvSpPr>
        <p:spPr>
          <a:xfrm>
            <a:off x="8229849" y="316291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特殊旅客列表</a:t>
            </a:r>
          </a:p>
        </p:txBody>
      </p:sp>
    </p:spTree>
    <p:extLst>
      <p:ext uri="{BB962C8B-B14F-4D97-AF65-F5344CB8AC3E}">
        <p14:creationId xmlns:p14="http://schemas.microsoft.com/office/powerpoint/2010/main" val="35235867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1E1673-5D44-4ED0-ACB2-075CCA18C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8564"/>
            <a:ext cx="4704761" cy="1180871"/>
          </a:xfrm>
        </p:spPr>
        <p:txBody>
          <a:bodyPr/>
          <a:lstStyle/>
          <a:p>
            <a:r>
              <a:rPr lang="zh-CN" altLang="en-US" dirty="0"/>
              <a:t>黑屏 </a:t>
            </a:r>
            <a:r>
              <a:rPr lang="en-US" altLang="zh-CN" dirty="0"/>
              <a:t>Reservation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39D9E8-5306-4E55-A752-0EBE418A8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//OZ→CH*ACL/E/18AUG1965-KIM/HYUNGMIN→EXIT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//OZ→CH*002771010→EXIT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FQC100USD/CNY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3200" dirty="0"/>
              <a:t>DD04FEB20/01MAR20</a:t>
            </a:r>
          </a:p>
          <a:p>
            <a:pPr marL="0" indent="0">
              <a:buNone/>
            </a:pPr>
            <a:r>
              <a:rPr lang="en-US" altLang="zh-CN" sz="3200" dirty="0"/>
              <a:t>     DD04FEB20/30</a:t>
            </a:r>
          </a:p>
          <a:p>
            <a:pPr marL="514350" indent="-514350">
              <a:buAutoNum type="arabicPeriod" startAt="5"/>
            </a:pPr>
            <a:r>
              <a:rPr lang="en-US" altLang="zh-CN" sz="3200" dirty="0"/>
              <a:t>DACGRR</a:t>
            </a:r>
          </a:p>
          <a:p>
            <a:pPr marL="514350" indent="-514350">
              <a:buAutoNum type="arabicPeriod" startAt="5"/>
            </a:pPr>
            <a:r>
              <a:rPr lang="en-US" altLang="zh-CN" sz="3200" dirty="0"/>
              <a:t>DANGUANGZHOU</a:t>
            </a:r>
          </a:p>
          <a:p>
            <a:pPr marL="514350" indent="-514350">
              <a:buAutoNum type="arabicPeriod" startAt="5"/>
            </a:pPr>
            <a:r>
              <a:rPr lang="en-US" altLang="zh-CN" sz="3200" dirty="0"/>
              <a:t>TIRV/NACN/DEBKK</a:t>
            </a:r>
          </a:p>
          <a:p>
            <a:pPr marL="0" indent="0">
              <a:buNone/>
            </a:pPr>
            <a:endParaRPr lang="en-US" altLang="zh-CN" sz="3200" dirty="0"/>
          </a:p>
          <a:p>
            <a:pPr marL="0" indent="0">
              <a:buNone/>
            </a:pP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27213500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2A4AED9-BC98-4AA0-84F9-1A00A84841B7}"/>
              </a:ext>
            </a:extLst>
          </p:cNvPr>
          <p:cNvSpPr txBox="1"/>
          <p:nvPr/>
        </p:nvSpPr>
        <p:spPr>
          <a:xfrm>
            <a:off x="1924821" y="3568832"/>
            <a:ext cx="9605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//OZ</a:t>
            </a:r>
            <a:r>
              <a:rPr lang="zh-CN" altLang="en-US" sz="2400" dirty="0"/>
              <a:t>进入韩亚频道，</a:t>
            </a:r>
            <a:r>
              <a:rPr lang="en-US" altLang="zh-CN" sz="2400" dirty="0"/>
              <a:t> EXIT</a:t>
            </a:r>
            <a:r>
              <a:rPr lang="zh-CN" altLang="en-US" sz="2400" dirty="0"/>
              <a:t>退出韩亚频道。</a:t>
            </a:r>
            <a:endParaRPr lang="en-US" altLang="zh-CN" sz="2400" dirty="0"/>
          </a:p>
          <a:p>
            <a:r>
              <a:rPr lang="zh-CN" altLang="en-US" sz="2400" dirty="0"/>
              <a:t>该频道只能查询韩亚有关数据</a:t>
            </a:r>
            <a:endParaRPr lang="en-US" altLang="zh-CN" sz="2400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F232310-2F58-43DD-8E07-0ED0A65EE3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58" t="24468" b="18213"/>
          <a:stretch/>
        </p:blipFill>
        <p:spPr>
          <a:xfrm>
            <a:off x="1721963" y="243774"/>
            <a:ext cx="8748074" cy="3226960"/>
          </a:xfrm>
          <a:prstGeom prst="rect">
            <a:avLst/>
          </a:prstGeom>
        </p:spPr>
      </p:pic>
      <p:pic>
        <p:nvPicPr>
          <p:cNvPr id="7" name="内容占位符 4">
            <a:extLst>
              <a:ext uri="{FF2B5EF4-FFF2-40B4-BE49-F238E27FC236}">
                <a16:creationId xmlns:a16="http://schemas.microsoft.com/office/drawing/2014/main" id="{23DD9F7D-35F1-4913-A4F2-E75EF17653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46" t="23687" b="37534"/>
          <a:stretch/>
        </p:blipFill>
        <p:spPr>
          <a:xfrm>
            <a:off x="1721963" y="4469647"/>
            <a:ext cx="8748074" cy="2144579"/>
          </a:xfrm>
        </p:spPr>
      </p:pic>
    </p:spTree>
    <p:extLst>
      <p:ext uri="{BB962C8B-B14F-4D97-AF65-F5344CB8AC3E}">
        <p14:creationId xmlns:p14="http://schemas.microsoft.com/office/powerpoint/2010/main" val="34392384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848B0280-3619-441D-B06E-BCDF35BF12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6" t="20628" r="5914" b="36741"/>
          <a:stretch/>
        </p:blipFill>
        <p:spPr>
          <a:xfrm>
            <a:off x="301657" y="273377"/>
            <a:ext cx="6711885" cy="2179284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5CFDAA8-5806-4D8F-8E37-336DBD32CA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26" t="11515" r="4325" b="10059"/>
          <a:stretch/>
        </p:blipFill>
        <p:spPr>
          <a:xfrm>
            <a:off x="301657" y="2512243"/>
            <a:ext cx="6711885" cy="407238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19D1D949-3313-4731-8EF1-7C6F83369056}"/>
              </a:ext>
            </a:extLst>
          </p:cNvPr>
          <p:cNvSpPr txBox="1"/>
          <p:nvPr/>
        </p:nvSpPr>
        <p:spPr>
          <a:xfrm>
            <a:off x="7352907" y="982078"/>
            <a:ext cx="4421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//OZ</a:t>
            </a:r>
          </a:p>
          <a:p>
            <a:r>
              <a:rPr lang="en-US" altLang="zh-CN" sz="2400" dirty="0"/>
              <a:t>CH*ACL/E/</a:t>
            </a:r>
            <a:r>
              <a:rPr lang="zh-CN" altLang="en-US" sz="2400" dirty="0"/>
              <a:t>出生日月年</a:t>
            </a:r>
            <a:r>
              <a:rPr lang="en-US" altLang="zh-CN" sz="2400" dirty="0"/>
              <a:t>-</a:t>
            </a:r>
            <a:r>
              <a:rPr lang="zh-CN" altLang="en-US" sz="2400" dirty="0"/>
              <a:t>姓</a:t>
            </a:r>
            <a:r>
              <a:rPr lang="en-US" altLang="zh-CN" sz="2400" dirty="0"/>
              <a:t>/</a:t>
            </a:r>
            <a:r>
              <a:rPr lang="zh-CN" altLang="en-US" sz="2400" dirty="0"/>
              <a:t>名</a:t>
            </a:r>
            <a:endParaRPr lang="en-US" altLang="zh-CN" sz="2400" dirty="0"/>
          </a:p>
          <a:p>
            <a:r>
              <a:rPr lang="zh-CN" altLang="en-US" sz="2400" dirty="0"/>
              <a:t>根据旅客信息查询</a:t>
            </a:r>
            <a:r>
              <a:rPr lang="en-US" altLang="zh-CN" sz="2400" dirty="0"/>
              <a:t>OZ</a:t>
            </a:r>
            <a:r>
              <a:rPr lang="zh-CN" altLang="en-US" sz="2400" dirty="0"/>
              <a:t>会员卡号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367AF33-3C9F-458D-9802-36AD4DFBB484}"/>
              </a:ext>
            </a:extLst>
          </p:cNvPr>
          <p:cNvSpPr txBox="1"/>
          <p:nvPr/>
        </p:nvSpPr>
        <p:spPr>
          <a:xfrm>
            <a:off x="7352906" y="4415006"/>
            <a:ext cx="44211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//OZ</a:t>
            </a:r>
          </a:p>
          <a:p>
            <a:r>
              <a:rPr lang="en-US" altLang="zh-CN" sz="2400" dirty="0"/>
              <a:t>CH*</a:t>
            </a:r>
            <a:r>
              <a:rPr lang="zh-CN" altLang="en-US" sz="2400" dirty="0"/>
              <a:t>卡号</a:t>
            </a:r>
            <a:endParaRPr lang="en-US" altLang="zh-CN" sz="2400" dirty="0"/>
          </a:p>
          <a:p>
            <a:r>
              <a:rPr lang="zh-CN" altLang="en-US" sz="2400" dirty="0"/>
              <a:t>根据会员卡号查询旅客信息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17FA3AB1-5C48-4300-9E73-3B610E50DB8C}"/>
              </a:ext>
            </a:extLst>
          </p:cNvPr>
          <p:cNvSpPr/>
          <p:nvPr/>
        </p:nvSpPr>
        <p:spPr>
          <a:xfrm>
            <a:off x="3506770" y="4930218"/>
            <a:ext cx="1102172" cy="101809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11E8F336-7595-4C6F-A47C-C506855DA1DC}"/>
              </a:ext>
            </a:extLst>
          </p:cNvPr>
          <p:cNvSpPr/>
          <p:nvPr/>
        </p:nvSpPr>
        <p:spPr>
          <a:xfrm>
            <a:off x="744718" y="1303437"/>
            <a:ext cx="1187777" cy="522342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893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内容占位符 8">
            <a:extLst>
              <a:ext uri="{FF2B5EF4-FFF2-40B4-BE49-F238E27FC236}">
                <a16:creationId xmlns:a16="http://schemas.microsoft.com/office/drawing/2014/main" id="{ACDEAA25-D321-43A5-8A26-4D1F321E02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t="28244" r="40285" b="40795"/>
          <a:stretch/>
        </p:blipFill>
        <p:spPr>
          <a:xfrm>
            <a:off x="383630" y="3503696"/>
            <a:ext cx="6390183" cy="2760415"/>
          </a:xfr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90D631B-A6E7-48FC-8C90-9B8911BC2A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3" t="31739" r="39893" b="40889"/>
          <a:stretch/>
        </p:blipFill>
        <p:spPr>
          <a:xfrm>
            <a:off x="383630" y="593889"/>
            <a:ext cx="6390183" cy="2467614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07B252D0-35A5-44F5-BAD3-9E25CF373E47}"/>
              </a:ext>
            </a:extLst>
          </p:cNvPr>
          <p:cNvSpPr txBox="1"/>
          <p:nvPr/>
        </p:nvSpPr>
        <p:spPr>
          <a:xfrm>
            <a:off x="6931843" y="860900"/>
            <a:ext cx="526015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适用于判断旅客是否逾期停留</a:t>
            </a:r>
            <a:endParaRPr lang="en-US" altLang="zh-CN" sz="2800" dirty="0"/>
          </a:p>
          <a:p>
            <a:endParaRPr lang="en-US" altLang="zh-CN" sz="2800" dirty="0"/>
          </a:p>
          <a:p>
            <a:r>
              <a:rPr lang="en-US" altLang="zh-CN" sz="2800" dirty="0"/>
              <a:t>DD</a:t>
            </a:r>
            <a:r>
              <a:rPr lang="zh-CN" altLang="en-US" sz="2800" dirty="0"/>
              <a:t>入境日期</a:t>
            </a:r>
            <a:r>
              <a:rPr lang="en-US" altLang="zh-CN" sz="2800" dirty="0"/>
              <a:t>/</a:t>
            </a:r>
            <a:r>
              <a:rPr lang="zh-CN" altLang="en-US" sz="2800" dirty="0"/>
              <a:t>签证允许停留天数</a:t>
            </a:r>
            <a:endParaRPr lang="en-US" altLang="zh-CN" sz="2800" dirty="0"/>
          </a:p>
          <a:p>
            <a:r>
              <a:rPr lang="zh-CN" altLang="en-US" sz="2800" dirty="0"/>
              <a:t>可判断停留期限</a:t>
            </a:r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  <a:p>
            <a:endParaRPr lang="en-US" altLang="zh-CN" sz="2800" dirty="0"/>
          </a:p>
          <a:p>
            <a:r>
              <a:rPr lang="en-US" altLang="zh-CN" sz="2800" dirty="0"/>
              <a:t>DD</a:t>
            </a:r>
            <a:r>
              <a:rPr lang="zh-CN" altLang="en-US" sz="2800" dirty="0"/>
              <a:t>入境日期</a:t>
            </a:r>
            <a:r>
              <a:rPr lang="en-US" altLang="zh-CN" sz="2800" dirty="0"/>
              <a:t>/</a:t>
            </a:r>
            <a:r>
              <a:rPr lang="zh-CN" altLang="en-US" sz="2800" dirty="0"/>
              <a:t>航班起飞日期</a:t>
            </a:r>
            <a:endParaRPr lang="en-US" altLang="zh-CN" sz="2800" dirty="0"/>
          </a:p>
          <a:p>
            <a:r>
              <a:rPr lang="zh-CN" altLang="en-US" sz="2800" dirty="0"/>
              <a:t>可判断已停留天数</a:t>
            </a:r>
            <a:endParaRPr lang="en-US" altLang="zh-CN" sz="2800" dirty="0"/>
          </a:p>
          <a:p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7572917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C83DC74F-1937-4F6C-B099-D947683A7E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07" t="24770" b="15437"/>
          <a:stretch/>
        </p:blipFill>
        <p:spPr>
          <a:xfrm>
            <a:off x="865903" y="2130458"/>
            <a:ext cx="10460193" cy="4449453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247356D9-ABCF-463A-B42E-F1ED40D0122D}"/>
              </a:ext>
            </a:extLst>
          </p:cNvPr>
          <p:cNvSpPr txBox="1"/>
          <p:nvPr/>
        </p:nvSpPr>
        <p:spPr>
          <a:xfrm>
            <a:off x="865903" y="650450"/>
            <a:ext cx="5618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当日汇率换算</a:t>
            </a:r>
            <a:endParaRPr lang="en-US" altLang="zh-CN" sz="2800" dirty="0"/>
          </a:p>
          <a:p>
            <a:r>
              <a:rPr lang="en-US" altLang="zh-CN" sz="2800" dirty="0"/>
              <a:t>FQC</a:t>
            </a:r>
            <a:r>
              <a:rPr lang="zh-CN" altLang="en-US" sz="2800" dirty="0"/>
              <a:t>已知货币数额</a:t>
            </a:r>
            <a:r>
              <a:rPr lang="en-US" altLang="zh-CN" sz="2800" dirty="0"/>
              <a:t>/</a:t>
            </a:r>
            <a:r>
              <a:rPr lang="zh-CN" altLang="en-US" sz="2800" dirty="0"/>
              <a:t>未知货币缩写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8FE2913A-87D6-43A9-A7B1-6A9330C2AC50}"/>
              </a:ext>
            </a:extLst>
          </p:cNvPr>
          <p:cNvCxnSpPr/>
          <p:nvPr/>
        </p:nvCxnSpPr>
        <p:spPr>
          <a:xfrm flipV="1">
            <a:off x="4232635" y="1781666"/>
            <a:ext cx="3280528" cy="1574276"/>
          </a:xfrm>
          <a:prstGeom prst="straightConnector1">
            <a:avLst/>
          </a:prstGeom>
          <a:ln w="381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7B9A3969-FB15-4BA0-BF85-D1BDA116D59F}"/>
              </a:ext>
            </a:extLst>
          </p:cNvPr>
          <p:cNvSpPr txBox="1"/>
          <p:nvPr/>
        </p:nvSpPr>
        <p:spPr>
          <a:xfrm>
            <a:off x="7607431" y="1419891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汇率以第一项为准</a:t>
            </a:r>
          </a:p>
        </p:txBody>
      </p:sp>
    </p:spTree>
    <p:extLst>
      <p:ext uri="{BB962C8B-B14F-4D97-AF65-F5344CB8AC3E}">
        <p14:creationId xmlns:p14="http://schemas.microsoft.com/office/powerpoint/2010/main" val="167087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8194580-3E44-4883-94A1-B6103C9AB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0" t="21819" b="41919"/>
          <a:stretch/>
        </p:blipFill>
        <p:spPr>
          <a:xfrm>
            <a:off x="1278903" y="224939"/>
            <a:ext cx="9634193" cy="2403836"/>
          </a:xfr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FF00B0C-D244-4BE8-93B6-2589F83075B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53" t="27878" b="33629"/>
          <a:stretch/>
        </p:blipFill>
        <p:spPr>
          <a:xfrm>
            <a:off x="1278902" y="4105372"/>
            <a:ext cx="9634193" cy="252768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EFCD2FD1-87DC-4E86-9FBC-B390226F33C6}"/>
              </a:ext>
            </a:extLst>
          </p:cNvPr>
          <p:cNvSpPr txBox="1"/>
          <p:nvPr/>
        </p:nvSpPr>
        <p:spPr>
          <a:xfrm>
            <a:off x="1278902" y="2724349"/>
            <a:ext cx="52413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查询国家和机场</a:t>
            </a:r>
            <a:endParaRPr lang="en-US" altLang="zh-CN" sz="2400" dirty="0"/>
          </a:p>
          <a:p>
            <a:r>
              <a:rPr lang="en-US" altLang="zh-CN" sz="2400" dirty="0"/>
              <a:t>DAC+</a:t>
            </a:r>
            <a:r>
              <a:rPr lang="zh-CN" altLang="en-US" sz="2400" dirty="0"/>
              <a:t>机场三字代码</a:t>
            </a:r>
            <a:r>
              <a:rPr lang="en-US" altLang="zh-CN" sz="2400" dirty="0"/>
              <a:t>=</a:t>
            </a:r>
            <a:r>
              <a:rPr lang="zh-CN" altLang="en-US" sz="2400" dirty="0"/>
              <a:t>所属国家</a:t>
            </a:r>
            <a:endParaRPr lang="en-US" altLang="zh-CN" sz="2400" dirty="0"/>
          </a:p>
          <a:p>
            <a:r>
              <a:rPr lang="en-US" altLang="zh-CN" sz="2400" dirty="0"/>
              <a:t>DAN+</a:t>
            </a:r>
            <a:r>
              <a:rPr lang="zh-CN" altLang="en-US" sz="2400" dirty="0"/>
              <a:t>城市全名</a:t>
            </a:r>
            <a:r>
              <a:rPr lang="en-US" altLang="zh-CN" sz="2400" dirty="0"/>
              <a:t>=</a:t>
            </a:r>
            <a:r>
              <a:rPr lang="zh-CN" altLang="en-US" sz="2400" dirty="0"/>
              <a:t>所属机场</a:t>
            </a:r>
          </a:p>
        </p:txBody>
      </p:sp>
    </p:spTree>
    <p:extLst>
      <p:ext uri="{BB962C8B-B14F-4D97-AF65-F5344CB8AC3E}">
        <p14:creationId xmlns:p14="http://schemas.microsoft.com/office/powerpoint/2010/main" val="2383478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F0DDB89A-E7FF-465D-89EA-822FBB6516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5" t="16754" r="9867" b="4172"/>
          <a:stretch/>
        </p:blipFill>
        <p:spPr>
          <a:xfrm>
            <a:off x="2084894" y="1423447"/>
            <a:ext cx="8022211" cy="5101231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505B36B1-2633-4C07-AB54-7BC4713CB6B4}"/>
              </a:ext>
            </a:extLst>
          </p:cNvPr>
          <p:cNvSpPr txBox="1"/>
          <p:nvPr/>
        </p:nvSpPr>
        <p:spPr>
          <a:xfrm>
            <a:off x="2084894" y="333322"/>
            <a:ext cx="674415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黑屏</a:t>
            </a:r>
            <a:r>
              <a:rPr lang="en-US" altLang="zh-CN" sz="2800" dirty="0"/>
              <a:t>TIM</a:t>
            </a:r>
          </a:p>
          <a:p>
            <a:r>
              <a:rPr lang="en-US" altLang="zh-CN" sz="2800" dirty="0"/>
              <a:t>TIRV/NA</a:t>
            </a:r>
            <a:r>
              <a:rPr lang="zh-CN" altLang="en-US" sz="2800" dirty="0"/>
              <a:t>国籍两字代码</a:t>
            </a:r>
            <a:r>
              <a:rPr lang="en-US" altLang="zh-CN" sz="2800" dirty="0"/>
              <a:t>/DE</a:t>
            </a:r>
            <a:r>
              <a:rPr lang="zh-CN" altLang="en-US" sz="2800" dirty="0"/>
              <a:t>目的地三字代码</a:t>
            </a:r>
          </a:p>
        </p:txBody>
      </p:sp>
    </p:spTree>
    <p:extLst>
      <p:ext uri="{BB962C8B-B14F-4D97-AF65-F5344CB8AC3E}">
        <p14:creationId xmlns:p14="http://schemas.microsoft.com/office/powerpoint/2010/main" val="1290290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600</Words>
  <Application>Microsoft Office PowerPoint</Application>
  <PresentationFormat>宽屏</PresentationFormat>
  <Paragraphs>99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2" baseType="lpstr">
      <vt:lpstr>等线</vt:lpstr>
      <vt:lpstr>等线 Light</vt:lpstr>
      <vt:lpstr>Arial</vt:lpstr>
      <vt:lpstr>Office 主题​​</vt:lpstr>
      <vt:lpstr>添加行李 Add Bags</vt:lpstr>
      <vt:lpstr>PowerPoint 演示文稿</vt:lpstr>
      <vt:lpstr>PowerPoint 演示文稿</vt:lpstr>
      <vt:lpstr>查看电子票：Edit E-ticket </vt:lpstr>
      <vt:lpstr>添加联程：Add Itinerary</vt:lpstr>
      <vt:lpstr>增加备注：Add Comment  </vt:lpstr>
      <vt:lpstr>护照信息/系统校验</vt:lpstr>
      <vt:lpstr>手工升舱：Manual Regrade</vt:lpstr>
      <vt:lpstr>取消行程：Cancel Acceptance </vt:lpstr>
      <vt:lpstr>重打行李条/登机牌/电子客票收据：Printing</vt:lpstr>
      <vt:lpstr>登机 Boarding</vt:lpstr>
      <vt:lpstr>黑屏 Reservation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黑屏 Reservation</dc:title>
  <dc:creator>1070086574@qq.com</dc:creator>
  <cp:lastModifiedBy>1070086574@qq.com</cp:lastModifiedBy>
  <cp:revision>5</cp:revision>
  <dcterms:created xsi:type="dcterms:W3CDTF">2020-03-03T22:37:54Z</dcterms:created>
  <dcterms:modified xsi:type="dcterms:W3CDTF">2020-03-03T22:48:23Z</dcterms:modified>
</cp:coreProperties>
</file>